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61" r:id="rId5"/>
    <p:sldId id="258" r:id="rId6"/>
    <p:sldId id="259" r:id="rId7"/>
    <p:sldId id="262" r:id="rId8"/>
    <p:sldId id="263" r:id="rId9"/>
    <p:sldId id="265" r:id="rId10"/>
    <p:sldId id="264"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9659" autoAdjust="0"/>
  </p:normalViewPr>
  <p:slideViewPr>
    <p:cSldViewPr>
      <p:cViewPr varScale="1">
        <p:scale>
          <a:sx n="93" d="100"/>
          <a:sy n="93" d="100"/>
        </p:scale>
        <p:origin x="-21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303056-778B-4105-9F2D-8D4C9B7EC300}" type="datetimeFigureOut">
              <a:rPr lang="en-US" smtClean="0"/>
              <a:t>5/21/2026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EBF90C-D741-4BA2-BAE8-EDF8593645F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Batching, tallying, and aggregating are just fancy names for</a:t>
            </a:r>
            <a:r>
              <a:rPr lang="en-US" baseline="0" dirty="0" smtClean="0"/>
              <a:t> grouping the ballots, counting all the votes in each group of ballots, and adding up the total votes from all the groups.</a:t>
            </a:r>
          </a:p>
          <a:p>
            <a:r>
              <a:rPr lang="en-US" baseline="0" dirty="0" smtClean="0"/>
              <a:t>If there are more than about 600 ballots, it won’t fit on one aggregation sheet and there will be a second level of aggregation to total the aggregation totals.</a:t>
            </a:r>
            <a:endParaRPr lang="en-US" dirty="0"/>
          </a:p>
        </p:txBody>
      </p:sp>
      <p:sp>
        <p:nvSpPr>
          <p:cNvPr id="4" name="Slide Number Placeholder 3"/>
          <p:cNvSpPr>
            <a:spLocks noGrp="1"/>
          </p:cNvSpPr>
          <p:nvPr>
            <p:ph type="sldNum" sz="quarter" idx="10"/>
          </p:nvPr>
        </p:nvSpPr>
        <p:spPr/>
        <p:txBody>
          <a:bodyPr/>
          <a:lstStyle/>
          <a:p>
            <a:fld id="{FDEBF90C-D741-4BA2-BAE8-EDF8593645FE}"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average,</a:t>
            </a:r>
            <a:r>
              <a:rPr lang="en-US" baseline="0" dirty="0" smtClean="0"/>
              <a:t> one person can handle 12 ballots per hour, but you can’t do it with just one person. </a:t>
            </a:r>
            <a:r>
              <a:rPr lang="en-US" dirty="0" smtClean="0"/>
              <a:t>The basic team is 4 people, but plan on 5 so you</a:t>
            </a:r>
            <a:r>
              <a:rPr lang="en-US" baseline="0" dirty="0" smtClean="0"/>
              <a:t> have a spare</a:t>
            </a:r>
            <a:r>
              <a:rPr lang="en-US" dirty="0" smtClean="0"/>
              <a:t>. Speed depends on many factors, including ballot size and complexity.</a:t>
            </a:r>
            <a:r>
              <a:rPr lang="en-US" baseline="0" dirty="0" smtClean="0"/>
              <a:t> A </a:t>
            </a:r>
            <a:r>
              <a:rPr lang="en-US" dirty="0" smtClean="0"/>
              <a:t>general estimate is that 4-5 people should</a:t>
            </a:r>
            <a:r>
              <a:rPr lang="en-US" baseline="0" dirty="0" smtClean="0"/>
              <a:t> be able to hand count 300 ballots in the five hours between 7pm and midnight of Election Night.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if you have more ballots or need to go faster, just scale up to a team of 10, 20, or 144. Here is the same formula three different ways, depending on whether you are trying to figure out how many people you need, how many hours you have to do it in, or how many ballots you can handle.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method was tested with a large team counting ballots from state party assemblies in 2024 and 2026, and the timing came out very close to the estimate. The actual time for the team of 144 was 45 minutes, but the ballots were very simple. The team of 70 counted two sets of over 2000 ballots, finishing almost exactly at five hours, including some break time, which you should certainly allow for.</a:t>
            </a:r>
            <a:endParaRPr lang="en-US" dirty="0"/>
          </a:p>
        </p:txBody>
      </p:sp>
      <p:sp>
        <p:nvSpPr>
          <p:cNvPr id="4" name="Slide Number Placeholder 3"/>
          <p:cNvSpPr>
            <a:spLocks noGrp="1"/>
          </p:cNvSpPr>
          <p:nvPr>
            <p:ph type="sldNum" sz="quarter" idx="10"/>
          </p:nvPr>
        </p:nvSpPr>
        <p:spPr/>
        <p:txBody>
          <a:bodyPr/>
          <a:lstStyle/>
          <a:p>
            <a:fld id="{FDEBF90C-D741-4BA2-BAE8-EDF8593645FE}"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basic team of four can do</a:t>
            </a:r>
            <a:r>
              <a:rPr lang="en-US" baseline="0" dirty="0" smtClean="0"/>
              <a:t> batching, tallying, and aggregation at the same table if necessary. The team of 10 would batch at one table, then the other two tables would be tallying until the tallying is done and one of the tables becomes the aggregation table. The team of 20 would be working fast enough aggregation might start before batching is over, so you have a separate space for each step. And the team of 144 included 24 tally teams, so it was a serious setup where batches were moved between the steps by runners, and the tally teams raised flags to summon a runner.</a:t>
            </a:r>
            <a:endParaRPr lang="en-US" dirty="0" smtClean="0"/>
          </a:p>
          <a:p>
            <a:endParaRPr lang="en-US" dirty="0"/>
          </a:p>
        </p:txBody>
      </p:sp>
      <p:sp>
        <p:nvSpPr>
          <p:cNvPr id="4" name="Slide Number Placeholder 3"/>
          <p:cNvSpPr>
            <a:spLocks noGrp="1"/>
          </p:cNvSpPr>
          <p:nvPr>
            <p:ph type="sldNum" sz="quarter" idx="10"/>
          </p:nvPr>
        </p:nvSpPr>
        <p:spPr/>
        <p:txBody>
          <a:bodyPr/>
          <a:lstStyle/>
          <a:p>
            <a:fld id="{FDEBF90C-D741-4BA2-BAE8-EDF8593645FE}"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main job of batchers is to count out ballots into batches. Each batch usually has 25 ballots, but the last batch will probably have fewer. Both batchers should count the batch for themselves. When they agree on the count, they clip the ballots together with two tally sheets and, for formal elections, a tamper-indicating clear plastic bag. In a formal election batchers start the chain of custody record by filling in information on the tally sheet such as which ballot box the ballots came from, which batch team counted it, and the batch number. They may also record this information on the batch bag and on a batch number sheet. All this information tracks chain of custody to show who touched the ballots at every point in the process.</a:t>
            </a:r>
          </a:p>
          <a:p>
            <a:r>
              <a:rPr lang="en-US" baseline="0" dirty="0" smtClean="0"/>
              <a:t>The tallying can’t start until the batching is done, so sometimes the batching will be kept as simple as possible so as to move on to tallying. But the batching is also the quickest step, so sometimes it makes more sense to have the batchers check for any complications such as </a:t>
            </a:r>
            <a:r>
              <a:rPr lang="en-US" baseline="0" dirty="0" err="1" smtClean="0"/>
              <a:t>overvotes</a:t>
            </a:r>
            <a:r>
              <a:rPr lang="en-US" baseline="0" dirty="0" smtClean="0"/>
              <a:t> (too many votes in one race) and spoiled ballots (ballots which can’t or shouldn’t be counted because they are unreadable, unusable, or filled out in error). Batchers will be told what to do with any problems they find.</a:t>
            </a:r>
            <a:endParaRPr lang="en-US" dirty="0"/>
          </a:p>
        </p:txBody>
      </p:sp>
      <p:sp>
        <p:nvSpPr>
          <p:cNvPr id="4" name="Slide Number Placeholder 3"/>
          <p:cNvSpPr>
            <a:spLocks noGrp="1"/>
          </p:cNvSpPr>
          <p:nvPr>
            <p:ph type="sldNum" sz="quarter" idx="10"/>
          </p:nvPr>
        </p:nvSpPr>
        <p:spPr/>
        <p:txBody>
          <a:bodyPr/>
          <a:lstStyle/>
          <a:p>
            <a:fld id="{FDEBF90C-D741-4BA2-BAE8-EDF8593645FE}"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a:t>
            </a:r>
            <a:r>
              <a:rPr lang="en-US" baseline="0" dirty="0" smtClean="0"/>
              <a:t> on the election, Watchers may or may not be allowed to write numbers on the ballots. A good practice either way is to stack the ballots in bunches of five, crosswise to each other, which makes it easier to find the right ballot if the </a:t>
            </a:r>
            <a:r>
              <a:rPr lang="en-US" baseline="0" dirty="0" err="1" smtClean="0"/>
              <a:t>talliers</a:t>
            </a:r>
            <a:r>
              <a:rPr lang="en-US" baseline="0" dirty="0" smtClean="0"/>
              <a:t> have a question later about one of them.</a:t>
            </a:r>
            <a:endParaRPr lang="en-US" dirty="0"/>
          </a:p>
        </p:txBody>
      </p:sp>
      <p:sp>
        <p:nvSpPr>
          <p:cNvPr id="4" name="Slide Number Placeholder 3"/>
          <p:cNvSpPr>
            <a:spLocks noGrp="1"/>
          </p:cNvSpPr>
          <p:nvPr>
            <p:ph type="sldNum" sz="quarter" idx="10"/>
          </p:nvPr>
        </p:nvSpPr>
        <p:spPr/>
        <p:txBody>
          <a:bodyPr/>
          <a:lstStyle/>
          <a:p>
            <a:fld id="{FDEBF90C-D741-4BA2-BAE8-EDF8593645FE}"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people use calculators</a:t>
            </a:r>
            <a:r>
              <a:rPr lang="en-US" baseline="0" dirty="0" smtClean="0"/>
              <a:t> when totaling the column totals in aggregation, as it can involve adding some large numbers. Calculators do not cause a problem with transparency, because the numbers are visible to anyone and can be checked by anyone with a calculator, abacus, or mental math.</a:t>
            </a:r>
            <a:endParaRPr lang="en-US" dirty="0"/>
          </a:p>
        </p:txBody>
      </p:sp>
      <p:sp>
        <p:nvSpPr>
          <p:cNvPr id="4" name="Slide Number Placeholder 3"/>
          <p:cNvSpPr>
            <a:spLocks noGrp="1"/>
          </p:cNvSpPr>
          <p:nvPr>
            <p:ph type="sldNum" sz="quarter" idx="10"/>
          </p:nvPr>
        </p:nvSpPr>
        <p:spPr/>
        <p:txBody>
          <a:bodyPr/>
          <a:lstStyle/>
          <a:p>
            <a:fld id="{FDEBF90C-D741-4BA2-BAE8-EDF8593645FE}"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EBF90C-D741-4BA2-BAE8-EDF8593645FE}"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EBF90C-D741-4BA2-BAE8-EDF8593645FE}"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031296-D81E-4B3E-9370-6B0D0735FB53}"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DCDE4-71F2-4392-808C-404359552F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31296-D81E-4B3E-9370-6B0D0735FB53}"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DCDE4-71F2-4392-808C-404359552F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31296-D81E-4B3E-9370-6B0D0735FB53}"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DCDE4-71F2-4392-808C-404359552F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031296-D81E-4B3E-9370-6B0D0735FB53}"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DCDE4-71F2-4392-808C-404359552F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031296-D81E-4B3E-9370-6B0D0735FB53}"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DCDE4-71F2-4392-808C-404359552F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031296-D81E-4B3E-9370-6B0D0735FB53}" type="datetimeFigureOut">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DCDE4-71F2-4392-808C-404359552F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031296-D81E-4B3E-9370-6B0D0735FB53}" type="datetimeFigureOut">
              <a:rPr lang="en-US" smtClean="0"/>
              <a:t>5/21/2026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DCDE4-71F2-4392-808C-404359552F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031296-D81E-4B3E-9370-6B0D0735FB53}" type="datetimeFigureOut">
              <a:rPr lang="en-US" smtClean="0"/>
              <a:t>5/21/2026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DCDE4-71F2-4392-808C-404359552F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31296-D81E-4B3E-9370-6B0D0735FB53}" type="datetimeFigureOut">
              <a:rPr lang="en-US" smtClean="0"/>
              <a:t>5/21/2026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DCDE4-71F2-4392-808C-404359552F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31296-D81E-4B3E-9370-6B0D0735FB53}" type="datetimeFigureOut">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DCDE4-71F2-4392-808C-404359552F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31296-D81E-4B3E-9370-6B0D0735FB53}" type="datetimeFigureOut">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DCDE4-71F2-4392-808C-404359552F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31296-D81E-4B3E-9370-6B0D0735FB53}" type="datetimeFigureOut">
              <a:rPr lang="en-US" smtClean="0"/>
              <a:t>5/21/2026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DCDE4-71F2-4392-808C-404359552F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24000" r="-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Rocky Mountain Method</a:t>
            </a:r>
            <a:endParaRPr lang="en-US" b="1" dirty="0"/>
          </a:p>
        </p:txBody>
      </p:sp>
      <p:sp>
        <p:nvSpPr>
          <p:cNvPr id="3" name="Subtitle 2"/>
          <p:cNvSpPr>
            <a:spLocks noGrp="1"/>
          </p:cNvSpPr>
          <p:nvPr>
            <p:ph type="subTitle" idx="1"/>
          </p:nvPr>
        </p:nvSpPr>
        <p:spPr/>
        <p:txBody>
          <a:bodyPr/>
          <a:lstStyle/>
          <a:p>
            <a:r>
              <a:rPr lang="en-US" b="1" dirty="0" smtClean="0">
                <a:solidFill>
                  <a:schemeClr val="tx1"/>
                </a:solidFill>
              </a:rPr>
              <a:t>Hand Count Training</a:t>
            </a:r>
            <a:endParaRPr lang="en-US"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Caller and Watcher</a:t>
            </a:r>
            <a:endParaRPr lang="en-US" dirty="0"/>
          </a:p>
        </p:txBody>
      </p:sp>
      <p:sp>
        <p:nvSpPr>
          <p:cNvPr id="3" name="Content Placeholder 2"/>
          <p:cNvSpPr>
            <a:spLocks noGrp="1"/>
          </p:cNvSpPr>
          <p:nvPr>
            <p:ph sz="half" idx="1"/>
          </p:nvPr>
        </p:nvSpPr>
        <p:spPr>
          <a:xfrm>
            <a:off x="457200" y="1600200"/>
            <a:ext cx="3581400" cy="4525963"/>
          </a:xfrm>
        </p:spPr>
        <p:txBody>
          <a:bodyPr>
            <a:normAutofit lnSpcReduction="10000"/>
          </a:bodyPr>
          <a:lstStyle/>
          <a:p>
            <a:r>
              <a:rPr lang="en-US" dirty="0" smtClean="0"/>
              <a:t>For each batch, Caller reads the totals from the bottom of a tally sheet</a:t>
            </a:r>
          </a:p>
          <a:p>
            <a:r>
              <a:rPr lang="en-US" dirty="0" smtClean="0"/>
              <a:t>Watcher watches the tally sheet to correct any mistakes, and/or compares the bottom of the other tally sheet</a:t>
            </a:r>
            <a:endParaRPr lang="en-US" dirty="0"/>
          </a:p>
        </p:txBody>
      </p:sp>
      <p:pic>
        <p:nvPicPr>
          <p:cNvPr id="5" name="Content Placeholder 4" descr="for-web-aggregation-foreground-tallying-background.jpg"/>
          <p:cNvPicPr>
            <a:picLocks noGrp="1" noChangeAspect="1"/>
          </p:cNvPicPr>
          <p:nvPr>
            <p:ph sz="half" idx="2"/>
          </p:nvPr>
        </p:nvPicPr>
        <p:blipFill>
          <a:blip r:embed="rId3"/>
          <a:stretch>
            <a:fillRect/>
          </a:stretch>
        </p:blipFill>
        <p:spPr>
          <a:xfrm>
            <a:off x="4017569" y="1915668"/>
            <a:ext cx="4593031" cy="349453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for-web-aggregation-sheet-mostly-completed.jpg"/>
          <p:cNvPicPr>
            <a:picLocks noGrp="1" noChangeAspect="1"/>
          </p:cNvPicPr>
          <p:nvPr>
            <p:ph sz="half" idx="2"/>
          </p:nvPr>
        </p:nvPicPr>
        <p:blipFill>
          <a:blip r:embed="rId3"/>
          <a:stretch>
            <a:fillRect/>
          </a:stretch>
        </p:blipFill>
        <p:spPr>
          <a:xfrm>
            <a:off x="3981360" y="1371600"/>
            <a:ext cx="4705440" cy="4097655"/>
          </a:xfrm>
        </p:spPr>
      </p:pic>
      <p:sp>
        <p:nvSpPr>
          <p:cNvPr id="2" name="Title 1"/>
          <p:cNvSpPr>
            <a:spLocks noGrp="1"/>
          </p:cNvSpPr>
          <p:nvPr>
            <p:ph type="title"/>
          </p:nvPr>
        </p:nvSpPr>
        <p:spPr/>
        <p:txBody>
          <a:bodyPr/>
          <a:lstStyle/>
          <a:p>
            <a:r>
              <a:rPr lang="en-US" dirty="0" err="1" smtClean="0"/>
              <a:t>Agg</a:t>
            </a:r>
            <a:r>
              <a:rPr lang="en-US" dirty="0" smtClean="0"/>
              <a:t> 1 and </a:t>
            </a:r>
            <a:r>
              <a:rPr lang="en-US" dirty="0" err="1" smtClean="0"/>
              <a:t>Agg</a:t>
            </a:r>
            <a:r>
              <a:rPr lang="en-US" dirty="0" smtClean="0"/>
              <a:t> 2</a:t>
            </a:r>
            <a:endParaRPr lang="en-US" dirty="0"/>
          </a:p>
        </p:txBody>
      </p:sp>
      <p:sp>
        <p:nvSpPr>
          <p:cNvPr id="3" name="Content Placeholder 2"/>
          <p:cNvSpPr>
            <a:spLocks noGrp="1"/>
          </p:cNvSpPr>
          <p:nvPr>
            <p:ph sz="half" idx="1"/>
          </p:nvPr>
        </p:nvSpPr>
        <p:spPr>
          <a:xfrm>
            <a:off x="228600" y="1219200"/>
            <a:ext cx="3810000" cy="5257800"/>
          </a:xfrm>
        </p:spPr>
        <p:txBody>
          <a:bodyPr>
            <a:normAutofit fontScale="92500" lnSpcReduction="10000"/>
          </a:bodyPr>
          <a:lstStyle/>
          <a:p>
            <a:r>
              <a:rPr lang="en-US" dirty="0" smtClean="0"/>
              <a:t>Write totals on the aggregation sheet, one line per batch</a:t>
            </a:r>
          </a:p>
          <a:p>
            <a:r>
              <a:rPr lang="en-US" dirty="0" smtClean="0"/>
              <a:t>At the end of the batches, total the totals at the bottom of each column</a:t>
            </a:r>
          </a:p>
          <a:p>
            <a:r>
              <a:rPr lang="en-US" dirty="0" smtClean="0"/>
              <a:t>Check that totals agree with each other</a:t>
            </a:r>
          </a:p>
          <a:p>
            <a:r>
              <a:rPr lang="en-US" dirty="0" smtClean="0"/>
              <a:t>Resolve any differences</a:t>
            </a:r>
          </a:p>
          <a:p>
            <a:r>
              <a:rPr lang="en-US" dirty="0" smtClean="0"/>
              <a:t>(Formal election) Fill out chain-of-custody information</a:t>
            </a:r>
          </a:p>
          <a:p>
            <a:endParaRPr lang="en-US" dirty="0"/>
          </a:p>
        </p:txBody>
      </p:sp>
      <p:cxnSp>
        <p:nvCxnSpPr>
          <p:cNvPr id="11" name="Straight Arrow Connector 10"/>
          <p:cNvCxnSpPr/>
          <p:nvPr/>
        </p:nvCxnSpPr>
        <p:spPr>
          <a:xfrm>
            <a:off x="1905000" y="1600200"/>
            <a:ext cx="33528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28800" y="3581400"/>
            <a:ext cx="35814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4038600" y="5638800"/>
            <a:ext cx="4648200" cy="609600"/>
          </a:xfrm>
          <a:prstGeom prst="rect">
            <a:avLst/>
          </a:prstGeom>
        </p:spPr>
        <p:txBody>
          <a:bodyPr vert="horz" lIns="91440" tIns="45720" rIns="91440" bIns="45720" rtlCol="0">
            <a:normAutofit fontScale="70000" lnSpcReduction="20000"/>
          </a:bodyPr>
          <a:lstStyle/>
          <a:p>
            <a:pPr marR="0" lvl="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Agg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1 and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Agg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2 duplicate</a:t>
            </a:r>
            <a:r>
              <a:rPr kumimoji="0" lang="en-US" sz="2800" b="0" i="0" u="none" strike="noStrike" kern="1200" cap="none" spc="0" normalizeH="0" noProof="0" dirty="0" smtClean="0">
                <a:ln>
                  <a:noFill/>
                </a:ln>
                <a:solidFill>
                  <a:schemeClr val="tx1"/>
                </a:solidFill>
                <a:effectLst/>
                <a:uLnTx/>
                <a:uFillTx/>
                <a:latin typeface="+mn-lt"/>
                <a:ea typeface="+mn-ea"/>
                <a:cs typeface="+mn-cs"/>
              </a:rPr>
              <a:t> each other’s work as a double-check on every step.</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sz="half" idx="1"/>
          </p:nvPr>
        </p:nvSpPr>
        <p:spPr>
          <a:xfrm>
            <a:off x="457200" y="1600200"/>
            <a:ext cx="3276600" cy="4525963"/>
          </a:xfrm>
        </p:spPr>
        <p:txBody>
          <a:bodyPr>
            <a:normAutofit/>
          </a:bodyPr>
          <a:lstStyle/>
          <a:p>
            <a:pPr>
              <a:buNone/>
            </a:pPr>
            <a:r>
              <a:rPr lang="en-US" dirty="0" smtClean="0"/>
              <a:t>You now have a </a:t>
            </a:r>
          </a:p>
          <a:p>
            <a:r>
              <a:rPr lang="en-US" dirty="0" smtClean="0"/>
              <a:t>Final</a:t>
            </a:r>
          </a:p>
          <a:p>
            <a:r>
              <a:rPr lang="en-US" dirty="0" smtClean="0"/>
              <a:t>Auditable</a:t>
            </a:r>
          </a:p>
          <a:p>
            <a:r>
              <a:rPr lang="en-US" dirty="0" smtClean="0"/>
              <a:t>Double-checked</a:t>
            </a:r>
          </a:p>
          <a:p>
            <a:pPr>
              <a:buNone/>
            </a:pPr>
            <a:r>
              <a:rPr lang="en-US" dirty="0" smtClean="0"/>
              <a:t>physical record of results!</a:t>
            </a:r>
          </a:p>
          <a:p>
            <a:pPr>
              <a:buNone/>
            </a:pPr>
            <a:endParaRPr lang="en-US" dirty="0"/>
          </a:p>
          <a:p>
            <a:pPr>
              <a:buNone/>
            </a:pPr>
            <a:r>
              <a:rPr lang="en-US" dirty="0" smtClean="0"/>
              <a:t>Now take care of the batches of pizza!</a:t>
            </a:r>
          </a:p>
        </p:txBody>
      </p:sp>
      <p:pic>
        <p:nvPicPr>
          <p:cNvPr id="5" name="Content Placeholder 4" descr="for-web-batching-table-now-with-batches-of-pizza.jpg"/>
          <p:cNvPicPr>
            <a:picLocks noGrp="1" noChangeAspect="1"/>
          </p:cNvPicPr>
          <p:nvPr>
            <p:ph sz="half" idx="2"/>
          </p:nvPr>
        </p:nvPicPr>
        <p:blipFill>
          <a:blip r:embed="rId2"/>
          <a:srcRect l="13600" r="26400"/>
          <a:stretch>
            <a:fillRect/>
          </a:stretch>
        </p:blipFill>
        <p:spPr>
          <a:xfrm>
            <a:off x="4017732" y="1600200"/>
            <a:ext cx="4488950" cy="476948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Steps of Hand Counting</a:t>
            </a:r>
            <a:endParaRPr lang="en-US" dirty="0"/>
          </a:p>
        </p:txBody>
      </p:sp>
      <p:sp>
        <p:nvSpPr>
          <p:cNvPr id="3" name="Content Placeholder 2"/>
          <p:cNvSpPr>
            <a:spLocks noGrp="1"/>
          </p:cNvSpPr>
          <p:nvPr>
            <p:ph sz="half" idx="1"/>
          </p:nvPr>
        </p:nvSpPr>
        <p:spPr>
          <a:xfrm>
            <a:off x="457200" y="1600200"/>
            <a:ext cx="8077200" cy="4525963"/>
          </a:xfrm>
        </p:spPr>
        <p:txBody>
          <a:bodyPr/>
          <a:lstStyle/>
          <a:p>
            <a:r>
              <a:rPr lang="en-US" dirty="0" smtClean="0"/>
              <a:t>Batching (make groups of 25 ballots)</a:t>
            </a:r>
          </a:p>
          <a:p>
            <a:r>
              <a:rPr lang="en-US" dirty="0" smtClean="0"/>
              <a:t>Tallying (count the votes from one batch)</a:t>
            </a:r>
          </a:p>
          <a:p>
            <a:r>
              <a:rPr lang="en-US" dirty="0" smtClean="0"/>
              <a:t>Aggregating (total the tally totals)</a:t>
            </a:r>
            <a:endParaRPr lang="en-US" dirty="0"/>
          </a:p>
        </p:txBody>
      </p:sp>
      <p:pic>
        <p:nvPicPr>
          <p:cNvPr id="5" name="Content Placeholder 4" descr="for-web-room-setup-2.jpg"/>
          <p:cNvPicPr>
            <a:picLocks noGrp="1" noChangeAspect="1"/>
          </p:cNvPicPr>
          <p:nvPr>
            <p:ph sz="half" idx="2"/>
          </p:nvPr>
        </p:nvPicPr>
        <p:blipFill>
          <a:blip r:embed="rId3"/>
          <a:stretch>
            <a:fillRect/>
          </a:stretch>
        </p:blipFill>
        <p:spPr>
          <a:xfrm>
            <a:off x="1295400" y="3352800"/>
            <a:ext cx="6629400" cy="285616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57200" y="1435100"/>
            <a:ext cx="3581400" cy="4691063"/>
          </a:xfrm>
        </p:spPr>
        <p:txBody>
          <a:bodyPr>
            <a:normAutofit/>
          </a:bodyPr>
          <a:lstStyle/>
          <a:p>
            <a:r>
              <a:rPr lang="en-US" sz="2000" dirty="0" smtClean="0"/>
              <a:t>Minimum team of 4 (can handle about 300 ballots on Election Night)</a:t>
            </a:r>
          </a:p>
          <a:p>
            <a:endParaRPr lang="en-US" sz="2000" dirty="0" smtClean="0"/>
          </a:p>
          <a:p>
            <a:r>
              <a:rPr lang="en-US" sz="2000" dirty="0" smtClean="0"/>
              <a:t>Overall formula:</a:t>
            </a:r>
          </a:p>
          <a:p>
            <a:r>
              <a:rPr lang="en-US" sz="2000" b="1" dirty="0" smtClean="0"/>
              <a:t>People = ballots/(12 * hours)</a:t>
            </a:r>
          </a:p>
          <a:p>
            <a:endParaRPr lang="en-US" sz="2000" b="1" dirty="0" smtClean="0"/>
          </a:p>
          <a:p>
            <a:r>
              <a:rPr lang="en-US" sz="2000" dirty="0" smtClean="0"/>
              <a:t>Or, </a:t>
            </a:r>
          </a:p>
          <a:p>
            <a:r>
              <a:rPr lang="en-US" sz="2000" b="1" dirty="0" smtClean="0"/>
              <a:t>Ballots = 12 * people * hours</a:t>
            </a:r>
          </a:p>
          <a:p>
            <a:endParaRPr lang="en-US" sz="2000" b="1" dirty="0" smtClean="0"/>
          </a:p>
          <a:p>
            <a:r>
              <a:rPr lang="en-US" sz="2000" dirty="0" smtClean="0"/>
              <a:t>Or, </a:t>
            </a:r>
          </a:p>
          <a:p>
            <a:r>
              <a:rPr lang="en-US" sz="2000" b="1" dirty="0" smtClean="0"/>
              <a:t>Hours = ballots/(12 * people)</a:t>
            </a:r>
          </a:p>
        </p:txBody>
      </p:sp>
      <p:graphicFrame>
        <p:nvGraphicFramePr>
          <p:cNvPr id="13" name="Table 12"/>
          <p:cNvGraphicFramePr>
            <a:graphicFrameLocks noGrp="1"/>
          </p:cNvGraphicFramePr>
          <p:nvPr/>
        </p:nvGraphicFramePr>
        <p:xfrm>
          <a:off x="3962400" y="1447797"/>
          <a:ext cx="4724400" cy="5029202"/>
        </p:xfrm>
        <a:graphic>
          <a:graphicData uri="http://schemas.openxmlformats.org/drawingml/2006/table">
            <a:tbl>
              <a:tblPr firstRow="1" bandRow="1">
                <a:tableStyleId>{5C22544A-7EE6-4342-B048-85BDC9FD1C3A}</a:tableStyleId>
              </a:tblPr>
              <a:tblGrid>
                <a:gridCol w="1574800"/>
                <a:gridCol w="1574800"/>
                <a:gridCol w="1574800"/>
              </a:tblGrid>
              <a:tr h="1381648">
                <a:tc>
                  <a:txBody>
                    <a:bodyPr/>
                    <a:lstStyle/>
                    <a:p>
                      <a:r>
                        <a:rPr lang="en-US" dirty="0" smtClean="0"/>
                        <a:t>This many people</a:t>
                      </a:r>
                      <a:endParaRPr lang="en-US" dirty="0"/>
                    </a:p>
                  </a:txBody>
                  <a:tcPr/>
                </a:tc>
                <a:tc>
                  <a:txBody>
                    <a:bodyPr/>
                    <a:lstStyle/>
                    <a:p>
                      <a:r>
                        <a:rPr lang="en-US" baseline="0" dirty="0" smtClean="0"/>
                        <a:t>Can count  this many b</a:t>
                      </a:r>
                      <a:r>
                        <a:rPr lang="en-US" dirty="0" smtClean="0"/>
                        <a:t>allots</a:t>
                      </a:r>
                      <a:endParaRPr lang="en-US" dirty="0"/>
                    </a:p>
                  </a:txBody>
                  <a:tcPr/>
                </a:tc>
                <a:tc>
                  <a:txBody>
                    <a:bodyPr/>
                    <a:lstStyle/>
                    <a:p>
                      <a:r>
                        <a:rPr lang="en-US" dirty="0" smtClean="0"/>
                        <a:t>In</a:t>
                      </a:r>
                      <a:r>
                        <a:rPr lang="en-US" baseline="0" dirty="0" smtClean="0"/>
                        <a:t> this many ho</a:t>
                      </a:r>
                      <a:r>
                        <a:rPr lang="en-US" dirty="0" smtClean="0"/>
                        <a:t>urs</a:t>
                      </a:r>
                      <a:endParaRPr lang="en-US" dirty="0"/>
                    </a:p>
                  </a:txBody>
                  <a:tcPr/>
                </a:tc>
              </a:tr>
              <a:tr h="552660">
                <a:tc>
                  <a:txBody>
                    <a:bodyPr/>
                    <a:lstStyle/>
                    <a:p>
                      <a:r>
                        <a:rPr lang="en-US" dirty="0" smtClean="0"/>
                        <a:t>4</a:t>
                      </a:r>
                      <a:endParaRPr lang="en-US" dirty="0"/>
                    </a:p>
                  </a:txBody>
                  <a:tcPr/>
                </a:tc>
                <a:tc>
                  <a:txBody>
                    <a:bodyPr/>
                    <a:lstStyle/>
                    <a:p>
                      <a:r>
                        <a:rPr lang="en-US" dirty="0" smtClean="0"/>
                        <a:t>120</a:t>
                      </a:r>
                      <a:endParaRPr lang="en-US" dirty="0"/>
                    </a:p>
                  </a:txBody>
                  <a:tcPr/>
                </a:tc>
                <a:tc>
                  <a:txBody>
                    <a:bodyPr/>
                    <a:lstStyle/>
                    <a:p>
                      <a:r>
                        <a:rPr lang="en-US" dirty="0" smtClean="0"/>
                        <a:t>2.5</a:t>
                      </a:r>
                      <a:endParaRPr lang="en-US" dirty="0"/>
                    </a:p>
                  </a:txBody>
                  <a:tcPr/>
                </a:tc>
              </a:tr>
              <a:tr h="552660">
                <a:tc>
                  <a:txBody>
                    <a:bodyPr/>
                    <a:lstStyle/>
                    <a:p>
                      <a:r>
                        <a:rPr lang="en-US" dirty="0" smtClean="0"/>
                        <a:t>5</a:t>
                      </a:r>
                      <a:endParaRPr lang="en-US" dirty="0"/>
                    </a:p>
                  </a:txBody>
                  <a:tcPr/>
                </a:tc>
                <a:tc>
                  <a:txBody>
                    <a:bodyPr/>
                    <a:lstStyle/>
                    <a:p>
                      <a:r>
                        <a:rPr lang="en-US" dirty="0" smtClean="0"/>
                        <a:t>300</a:t>
                      </a:r>
                      <a:endParaRPr lang="en-US" dirty="0"/>
                    </a:p>
                  </a:txBody>
                  <a:tcPr/>
                </a:tc>
                <a:tc>
                  <a:txBody>
                    <a:bodyPr/>
                    <a:lstStyle/>
                    <a:p>
                      <a:r>
                        <a:rPr lang="en-US" dirty="0" smtClean="0"/>
                        <a:t>5</a:t>
                      </a:r>
                      <a:endParaRPr lang="en-US" dirty="0"/>
                    </a:p>
                  </a:txBody>
                  <a:tcPr/>
                </a:tc>
              </a:tr>
              <a:tr h="552660">
                <a:tc>
                  <a:txBody>
                    <a:bodyPr/>
                    <a:lstStyle/>
                    <a:p>
                      <a:r>
                        <a:rPr lang="en-US" dirty="0" smtClean="0"/>
                        <a:t>10</a:t>
                      </a:r>
                      <a:endParaRPr lang="en-US" dirty="0"/>
                    </a:p>
                  </a:txBody>
                  <a:tcPr/>
                </a:tc>
                <a:tc>
                  <a:txBody>
                    <a:bodyPr/>
                    <a:lstStyle/>
                    <a:p>
                      <a:r>
                        <a:rPr lang="en-US" dirty="0" smtClean="0"/>
                        <a:t>600</a:t>
                      </a:r>
                      <a:endParaRPr lang="en-US" dirty="0"/>
                    </a:p>
                  </a:txBody>
                  <a:tcPr/>
                </a:tc>
                <a:tc>
                  <a:txBody>
                    <a:bodyPr/>
                    <a:lstStyle/>
                    <a:p>
                      <a:r>
                        <a:rPr lang="en-US" dirty="0" smtClean="0"/>
                        <a:t>5</a:t>
                      </a:r>
                      <a:endParaRPr lang="en-US" dirty="0"/>
                    </a:p>
                  </a:txBody>
                  <a:tcPr/>
                </a:tc>
              </a:tr>
              <a:tr h="994787">
                <a:tc>
                  <a:txBody>
                    <a:bodyPr/>
                    <a:lstStyle/>
                    <a:p>
                      <a:r>
                        <a:rPr lang="en-US" dirty="0" smtClean="0"/>
                        <a:t>70</a:t>
                      </a:r>
                      <a:endParaRPr lang="en-US" dirty="0"/>
                    </a:p>
                  </a:txBody>
                  <a:tcPr/>
                </a:tc>
                <a:tc>
                  <a:txBody>
                    <a:bodyPr/>
                    <a:lstStyle/>
                    <a:p>
                      <a:r>
                        <a:rPr lang="en-US" dirty="0" smtClean="0"/>
                        <a:t>4248</a:t>
                      </a:r>
                      <a:endParaRPr lang="en-US" dirty="0"/>
                    </a:p>
                  </a:txBody>
                  <a:tcPr/>
                </a:tc>
                <a:tc>
                  <a:txBody>
                    <a:bodyPr/>
                    <a:lstStyle/>
                    <a:p>
                      <a:r>
                        <a:rPr lang="en-US" dirty="0" smtClean="0"/>
                        <a:t>5 </a:t>
                      </a:r>
                    </a:p>
                    <a:p>
                      <a:r>
                        <a:rPr lang="en-US" dirty="0" smtClean="0"/>
                        <a:t>(tested 5/16/26)</a:t>
                      </a:r>
                      <a:endParaRPr lang="en-US" dirty="0"/>
                    </a:p>
                  </a:txBody>
                  <a:tcPr/>
                </a:tc>
              </a:tr>
              <a:tr h="994787">
                <a:tc>
                  <a:txBody>
                    <a:bodyPr/>
                    <a:lstStyle/>
                    <a:p>
                      <a:r>
                        <a:rPr lang="en-US" dirty="0" smtClean="0"/>
                        <a:t>144</a:t>
                      </a:r>
                      <a:endParaRPr lang="en-US" dirty="0"/>
                    </a:p>
                  </a:txBody>
                  <a:tcPr/>
                </a:tc>
                <a:tc>
                  <a:txBody>
                    <a:bodyPr/>
                    <a:lstStyle/>
                    <a:p>
                      <a:r>
                        <a:rPr lang="en-US" dirty="0" smtClean="0"/>
                        <a:t>1800</a:t>
                      </a:r>
                      <a:endParaRPr lang="en-US" dirty="0"/>
                    </a:p>
                  </a:txBody>
                  <a:tcPr/>
                </a:tc>
                <a:tc>
                  <a:txBody>
                    <a:bodyPr/>
                    <a:lstStyle/>
                    <a:p>
                      <a:r>
                        <a:rPr lang="en-US" dirty="0" smtClean="0"/>
                        <a:t>1 </a:t>
                      </a:r>
                    </a:p>
                    <a:p>
                      <a:r>
                        <a:rPr lang="en-US" dirty="0" smtClean="0"/>
                        <a:t>(tested 4/6/24)</a:t>
                      </a:r>
                      <a:endParaRPr lang="en-US" dirty="0"/>
                    </a:p>
                  </a:txBody>
                  <a:tcPr/>
                </a:tc>
              </a:tr>
            </a:tbl>
          </a:graphicData>
        </a:graphic>
      </p:graphicFrame>
      <p:sp>
        <p:nvSpPr>
          <p:cNvPr id="15" name="Title 14"/>
          <p:cNvSpPr>
            <a:spLocks noGrp="1"/>
          </p:cNvSpPr>
          <p:nvPr>
            <p:ph type="title"/>
          </p:nvPr>
        </p:nvSpPr>
        <p:spPr>
          <a:xfrm>
            <a:off x="457200" y="273050"/>
            <a:ext cx="8077200" cy="1162050"/>
          </a:xfrm>
        </p:spPr>
        <p:txBody>
          <a:bodyPr anchor="t">
            <a:normAutofit/>
          </a:bodyPr>
          <a:lstStyle/>
          <a:p>
            <a:pPr algn="ctr"/>
            <a:r>
              <a:rPr lang="en-US" sz="4400" smtClean="0"/>
              <a:t>How Many People Do You Need?</a:t>
            </a:r>
            <a:endParaRPr lang="en-US"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8077200" cy="1162050"/>
          </a:xfrm>
        </p:spPr>
        <p:txBody>
          <a:bodyPr anchor="t"/>
          <a:lstStyle/>
          <a:p>
            <a:pPr algn="ctr"/>
            <a:r>
              <a:rPr lang="en-US" sz="4400" dirty="0" smtClean="0"/>
              <a:t>Where do you put them?</a:t>
            </a:r>
            <a:endParaRPr lang="en-US" sz="4400" dirty="0"/>
          </a:p>
        </p:txBody>
      </p:sp>
      <p:pic>
        <p:nvPicPr>
          <p:cNvPr id="7" name="Content Placeholder 6" descr="Precinct Team 4.jpg"/>
          <p:cNvPicPr>
            <a:picLocks noGrp="1" noChangeAspect="1"/>
          </p:cNvPicPr>
          <p:nvPr>
            <p:ph idx="1"/>
          </p:nvPr>
        </p:nvPicPr>
        <p:blipFill>
          <a:blip r:embed="rId3"/>
          <a:stretch>
            <a:fillRect/>
          </a:stretch>
        </p:blipFill>
        <p:spPr>
          <a:xfrm>
            <a:off x="533400" y="1175192"/>
            <a:ext cx="2743200" cy="2787208"/>
          </a:xfrm>
        </p:spPr>
      </p:pic>
      <p:pic>
        <p:nvPicPr>
          <p:cNvPr id="8" name="Picture 7" descr="Precinct Team 10.jpg"/>
          <p:cNvPicPr>
            <a:picLocks noChangeAspect="1"/>
          </p:cNvPicPr>
          <p:nvPr/>
        </p:nvPicPr>
        <p:blipFill>
          <a:blip r:embed="rId4"/>
          <a:stretch>
            <a:fillRect/>
          </a:stretch>
        </p:blipFill>
        <p:spPr>
          <a:xfrm>
            <a:off x="4876800" y="1447800"/>
            <a:ext cx="3184867" cy="2448033"/>
          </a:xfrm>
          <a:prstGeom prst="rect">
            <a:avLst/>
          </a:prstGeom>
        </p:spPr>
      </p:pic>
      <p:pic>
        <p:nvPicPr>
          <p:cNvPr id="9" name="Picture 8" descr="Precinct Team 20.jpg"/>
          <p:cNvPicPr>
            <a:picLocks noChangeAspect="1"/>
          </p:cNvPicPr>
          <p:nvPr/>
        </p:nvPicPr>
        <p:blipFill>
          <a:blip r:embed="rId5"/>
          <a:stretch>
            <a:fillRect/>
          </a:stretch>
        </p:blipFill>
        <p:spPr>
          <a:xfrm>
            <a:off x="2514600" y="4038600"/>
            <a:ext cx="2572491" cy="2191521"/>
          </a:xfrm>
          <a:prstGeom prst="rect">
            <a:avLst/>
          </a:prstGeom>
        </p:spPr>
      </p:pic>
      <p:pic>
        <p:nvPicPr>
          <p:cNvPr id="10" name="Picture 9" descr="state assembly setup.jpg"/>
          <p:cNvPicPr>
            <a:picLocks noChangeAspect="1"/>
          </p:cNvPicPr>
          <p:nvPr/>
        </p:nvPicPr>
        <p:blipFill>
          <a:blip r:embed="rId6" cstate="print"/>
          <a:stretch>
            <a:fillRect/>
          </a:stretch>
        </p:blipFill>
        <p:spPr>
          <a:xfrm>
            <a:off x="5715000" y="5029200"/>
            <a:ext cx="2507400" cy="1164008"/>
          </a:xfrm>
          <a:prstGeom prst="rect">
            <a:avLst/>
          </a:prstGeom>
        </p:spPr>
      </p:pic>
      <p:sp>
        <p:nvSpPr>
          <p:cNvPr id="11" name="TextBox 10"/>
          <p:cNvSpPr txBox="1"/>
          <p:nvPr/>
        </p:nvSpPr>
        <p:spPr>
          <a:xfrm>
            <a:off x="6400800" y="4572000"/>
            <a:ext cx="1066800" cy="276999"/>
          </a:xfrm>
          <a:prstGeom prst="rect">
            <a:avLst/>
          </a:prstGeom>
          <a:noFill/>
        </p:spPr>
        <p:txBody>
          <a:bodyPr wrap="square" rtlCol="0">
            <a:spAutoFit/>
          </a:bodyPr>
          <a:lstStyle/>
          <a:p>
            <a:r>
              <a:rPr lang="en-US" sz="1200" b="1" dirty="0" smtClean="0"/>
              <a:t>TEAM OF 144</a:t>
            </a:r>
            <a:endParaRPr lang="en-US" sz="1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Batching</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Team of two: one counts, other checks the count</a:t>
            </a:r>
          </a:p>
          <a:p>
            <a:r>
              <a:rPr lang="en-US" dirty="0" smtClean="0"/>
              <a:t>Assemble a package of ballots, tally sheets, and (formal elections) ballot bag</a:t>
            </a:r>
          </a:p>
          <a:p>
            <a:r>
              <a:rPr lang="en-US" dirty="0" smtClean="0"/>
              <a:t>(Formal elections) Track batches by recording batch number information on tally sheets, bag, and batch list</a:t>
            </a:r>
          </a:p>
          <a:p>
            <a:r>
              <a:rPr lang="en-US" dirty="0" smtClean="0"/>
              <a:t>May do other tasks such as checking for </a:t>
            </a:r>
            <a:r>
              <a:rPr lang="en-US" dirty="0" err="1" smtClean="0"/>
              <a:t>overvotes</a:t>
            </a:r>
            <a:r>
              <a:rPr lang="en-US" dirty="0" smtClean="0"/>
              <a:t> and spoiled ballots</a:t>
            </a:r>
          </a:p>
        </p:txBody>
      </p:sp>
      <p:pic>
        <p:nvPicPr>
          <p:cNvPr id="4" name="Picture 3" descr="for-web-batching-tables-1000-ballots-still-to-go.jpg"/>
          <p:cNvPicPr>
            <a:picLocks noChangeAspect="1"/>
          </p:cNvPicPr>
          <p:nvPr/>
        </p:nvPicPr>
        <p:blipFill>
          <a:blip r:embed="rId3"/>
          <a:stretch>
            <a:fillRect/>
          </a:stretch>
        </p:blipFill>
        <p:spPr>
          <a:xfrm>
            <a:off x="4764292" y="1752600"/>
            <a:ext cx="3846308" cy="3067431"/>
          </a:xfrm>
          <a:prstGeom prst="rect">
            <a:avLst/>
          </a:prstGeom>
        </p:spPr>
      </p:pic>
      <p:sp>
        <p:nvSpPr>
          <p:cNvPr id="6" name="Content Placeholder 2"/>
          <p:cNvSpPr>
            <a:spLocks noGrp="1"/>
          </p:cNvSpPr>
          <p:nvPr>
            <p:ph sz="half" idx="1"/>
          </p:nvPr>
        </p:nvSpPr>
        <p:spPr>
          <a:xfrm>
            <a:off x="4724400" y="4953000"/>
            <a:ext cx="3886200" cy="838200"/>
          </a:xfrm>
        </p:spPr>
        <p:txBody>
          <a:bodyPr>
            <a:normAutofit/>
          </a:bodyPr>
          <a:lstStyle/>
          <a:p>
            <a:pPr algn="ctr">
              <a:buNone/>
            </a:pPr>
            <a:r>
              <a:rPr lang="en-US" sz="2000" dirty="0" smtClean="0"/>
              <a:t>Approximately 1000 batched ballots waiting to be tallied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Tallying</a:t>
            </a:r>
            <a:endParaRPr lang="en-US" dirty="0"/>
          </a:p>
        </p:txBody>
      </p:sp>
      <p:sp>
        <p:nvSpPr>
          <p:cNvPr id="3" name="Content Placeholder 2"/>
          <p:cNvSpPr>
            <a:spLocks noGrp="1"/>
          </p:cNvSpPr>
          <p:nvPr>
            <p:ph sz="half" idx="1"/>
          </p:nvPr>
        </p:nvSpPr>
        <p:spPr>
          <a:xfrm>
            <a:off x="457200" y="2667000"/>
            <a:ext cx="8229600" cy="3276600"/>
          </a:xfrm>
        </p:spPr>
        <p:txBody>
          <a:bodyPr/>
          <a:lstStyle/>
          <a:p>
            <a:r>
              <a:rPr lang="en-US" dirty="0" smtClean="0"/>
              <a:t>Team of four</a:t>
            </a:r>
          </a:p>
          <a:p>
            <a:pPr lvl="1"/>
            <a:r>
              <a:rPr lang="en-US" dirty="0" smtClean="0"/>
              <a:t>Caller</a:t>
            </a:r>
          </a:p>
          <a:p>
            <a:pPr lvl="1"/>
            <a:r>
              <a:rPr lang="en-US" dirty="0" smtClean="0"/>
              <a:t>Watcher</a:t>
            </a:r>
          </a:p>
          <a:p>
            <a:pPr lvl="1"/>
            <a:r>
              <a:rPr lang="en-US" dirty="0" smtClean="0"/>
              <a:t>Tally 1</a:t>
            </a:r>
          </a:p>
          <a:p>
            <a:pPr lvl="1"/>
            <a:r>
              <a:rPr lang="en-US" dirty="0" smtClean="0"/>
              <a:t>Tally 2</a:t>
            </a:r>
          </a:p>
          <a:p>
            <a:r>
              <a:rPr lang="en-US" dirty="0" smtClean="0"/>
              <a:t>Record all the votes from one batch of ballots on the tally sheets, and total the votes from the batch.</a:t>
            </a:r>
          </a:p>
        </p:txBody>
      </p:sp>
      <p:pic>
        <p:nvPicPr>
          <p:cNvPr id="5" name="Content Placeholder 4" descr="for-web-tally-team-tally-ho.jpg"/>
          <p:cNvPicPr>
            <a:picLocks noGrp="1" noChangeAspect="1"/>
          </p:cNvPicPr>
          <p:nvPr>
            <p:ph sz="half" idx="2"/>
          </p:nvPr>
        </p:nvPicPr>
        <p:blipFill>
          <a:blip r:embed="rId2"/>
          <a:stretch>
            <a:fillRect/>
          </a:stretch>
        </p:blipFill>
        <p:spPr>
          <a:xfrm>
            <a:off x="3048000" y="1600200"/>
            <a:ext cx="5086892" cy="3124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Tally Caller and Watcher</a:t>
            </a:r>
            <a:endParaRPr lang="en-US" dirty="0"/>
          </a:p>
        </p:txBody>
      </p:sp>
      <p:sp>
        <p:nvSpPr>
          <p:cNvPr id="3" name="Content Placeholder 2"/>
          <p:cNvSpPr>
            <a:spLocks noGrp="1"/>
          </p:cNvSpPr>
          <p:nvPr>
            <p:ph sz="half" idx="1"/>
          </p:nvPr>
        </p:nvSpPr>
        <p:spPr>
          <a:xfrm>
            <a:off x="457200" y="1600200"/>
            <a:ext cx="7848600" cy="4525963"/>
          </a:xfrm>
        </p:spPr>
        <p:txBody>
          <a:bodyPr/>
          <a:lstStyle/>
          <a:p>
            <a:r>
              <a:rPr lang="en-US" dirty="0" smtClean="0"/>
              <a:t>Caller reads the numbers from each ballot with votes by them: “1, 3, 6, 18”</a:t>
            </a:r>
          </a:p>
          <a:p>
            <a:r>
              <a:rPr lang="en-US" dirty="0" smtClean="0"/>
              <a:t>Watcher observes the ballot and corrects any mistakes, then stacks the ballots in order</a:t>
            </a:r>
            <a:endParaRPr lang="en-US" dirty="0"/>
          </a:p>
        </p:txBody>
      </p:sp>
      <p:pic>
        <p:nvPicPr>
          <p:cNvPr id="5" name="Content Placeholder 4" descr="for-web-tally-team-tallying.jpg"/>
          <p:cNvPicPr>
            <a:picLocks noGrp="1" noChangeAspect="1"/>
          </p:cNvPicPr>
          <p:nvPr>
            <p:ph sz="half" idx="2"/>
          </p:nvPr>
        </p:nvPicPr>
        <p:blipFill>
          <a:blip r:embed="rId3"/>
          <a:stretch>
            <a:fillRect/>
          </a:stretch>
        </p:blipFill>
        <p:spPr>
          <a:xfrm>
            <a:off x="1447800" y="3505200"/>
            <a:ext cx="5769694" cy="2759836"/>
          </a:xfrm>
        </p:spPr>
      </p:pic>
      <p:cxnSp>
        <p:nvCxnSpPr>
          <p:cNvPr id="11" name="Straight Arrow Connector 10"/>
          <p:cNvCxnSpPr/>
          <p:nvPr/>
        </p:nvCxnSpPr>
        <p:spPr>
          <a:xfrm rot="5400000">
            <a:off x="1562100" y="3086100"/>
            <a:ext cx="30480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314700" y="3619500"/>
            <a:ext cx="6096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Tally 1 and Tally 2</a:t>
            </a:r>
            <a:endParaRPr lang="en-US" dirty="0"/>
          </a:p>
        </p:txBody>
      </p:sp>
      <p:sp>
        <p:nvSpPr>
          <p:cNvPr id="3" name="Content Placeholder 2"/>
          <p:cNvSpPr>
            <a:spLocks noGrp="1"/>
          </p:cNvSpPr>
          <p:nvPr>
            <p:ph sz="half" idx="1"/>
          </p:nvPr>
        </p:nvSpPr>
        <p:spPr>
          <a:xfrm>
            <a:off x="228600" y="1219200"/>
            <a:ext cx="3810000" cy="5257800"/>
          </a:xfrm>
        </p:spPr>
        <p:txBody>
          <a:bodyPr>
            <a:normAutofit fontScale="92500"/>
          </a:bodyPr>
          <a:lstStyle/>
          <a:p>
            <a:r>
              <a:rPr lang="en-US" dirty="0" smtClean="0"/>
              <a:t>Mark votes on the tally sheet, one line per ballot</a:t>
            </a:r>
          </a:p>
          <a:p>
            <a:r>
              <a:rPr lang="en-US" dirty="0" smtClean="0"/>
              <a:t>At the end of the batch, total the votes at the bottom of each column</a:t>
            </a:r>
          </a:p>
          <a:p>
            <a:r>
              <a:rPr lang="en-US" dirty="0" smtClean="0"/>
              <a:t>Check that totals agree with each other</a:t>
            </a:r>
          </a:p>
          <a:p>
            <a:r>
              <a:rPr lang="en-US" dirty="0" smtClean="0"/>
              <a:t>Resolve any differences</a:t>
            </a:r>
          </a:p>
          <a:p>
            <a:r>
              <a:rPr lang="en-US" dirty="0" smtClean="0"/>
              <a:t>(Formal election) Fill out chain-of-custody information</a:t>
            </a:r>
          </a:p>
          <a:p>
            <a:endParaRPr lang="en-US" dirty="0"/>
          </a:p>
        </p:txBody>
      </p:sp>
      <p:pic>
        <p:nvPicPr>
          <p:cNvPr id="5" name="Content Placeholder 4" descr="for-web-talliers-tally-in-tandem-2.jpg"/>
          <p:cNvPicPr>
            <a:picLocks noGrp="1" noChangeAspect="1"/>
          </p:cNvPicPr>
          <p:nvPr>
            <p:ph sz="half" idx="2"/>
          </p:nvPr>
        </p:nvPicPr>
        <p:blipFill>
          <a:blip r:embed="rId2"/>
          <a:stretch>
            <a:fillRect/>
          </a:stretch>
        </p:blipFill>
        <p:spPr>
          <a:xfrm>
            <a:off x="4114800" y="2362200"/>
            <a:ext cx="4726902" cy="2698274"/>
          </a:xfrm>
        </p:spPr>
      </p:pic>
      <p:cxnSp>
        <p:nvCxnSpPr>
          <p:cNvPr id="7" name="Straight Arrow Connector 6"/>
          <p:cNvCxnSpPr/>
          <p:nvPr/>
        </p:nvCxnSpPr>
        <p:spPr>
          <a:xfrm>
            <a:off x="1905000" y="1600200"/>
            <a:ext cx="5943600" cy="1828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810000" y="3581400"/>
            <a:ext cx="34290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05000" y="1600200"/>
            <a:ext cx="411480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86200" y="3505200"/>
            <a:ext cx="1828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4800600" y="5105400"/>
            <a:ext cx="3581400" cy="838200"/>
          </a:xfrm>
          <a:prstGeom prst="rect">
            <a:avLst/>
          </a:prstGeom>
        </p:spPr>
        <p:txBody>
          <a:bodyPr vert="horz" lIns="91440" tIns="45720" rIns="91440" bIns="45720" rtlCol="0">
            <a:normAutofit fontScale="70000" lnSpcReduction="20000"/>
          </a:bodyPr>
          <a:lstStyle/>
          <a:p>
            <a:pPr marL="342900" marR="0" lvl="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Talliers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duplicate</a:t>
            </a:r>
            <a:r>
              <a:rPr kumimoji="0" lang="en-US" sz="2800" b="0" i="0" u="none" strike="noStrike" kern="1200" cap="none" spc="0" normalizeH="0" noProof="0" dirty="0" smtClean="0">
                <a:ln>
                  <a:noFill/>
                </a:ln>
                <a:solidFill>
                  <a:schemeClr val="tx1"/>
                </a:solidFill>
                <a:effectLst/>
                <a:uLnTx/>
                <a:uFillTx/>
                <a:latin typeface="+mn-lt"/>
                <a:ea typeface="+mn-ea"/>
                <a:cs typeface="+mn-cs"/>
              </a:rPr>
              <a:t> each other’s work as a double-check on every step.</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Aggregating</a:t>
            </a:r>
            <a:endParaRPr lang="en-US" dirty="0"/>
          </a:p>
        </p:txBody>
      </p:sp>
      <p:sp>
        <p:nvSpPr>
          <p:cNvPr id="3" name="Content Placeholder 2"/>
          <p:cNvSpPr>
            <a:spLocks noGrp="1"/>
          </p:cNvSpPr>
          <p:nvPr>
            <p:ph sz="half" idx="1"/>
          </p:nvPr>
        </p:nvSpPr>
        <p:spPr>
          <a:xfrm>
            <a:off x="457200" y="2590800"/>
            <a:ext cx="8229600" cy="3352800"/>
          </a:xfrm>
        </p:spPr>
        <p:txBody>
          <a:bodyPr/>
          <a:lstStyle/>
          <a:p>
            <a:r>
              <a:rPr lang="en-US" dirty="0" smtClean="0"/>
              <a:t>Team of four</a:t>
            </a:r>
          </a:p>
          <a:p>
            <a:pPr lvl="1"/>
            <a:r>
              <a:rPr lang="en-US" dirty="0" smtClean="0"/>
              <a:t>Caller</a:t>
            </a:r>
          </a:p>
          <a:p>
            <a:pPr lvl="1"/>
            <a:r>
              <a:rPr lang="en-US" dirty="0" smtClean="0"/>
              <a:t>Watcher</a:t>
            </a:r>
          </a:p>
          <a:p>
            <a:pPr lvl="1"/>
            <a:r>
              <a:rPr lang="en-US" dirty="0" err="1" smtClean="0"/>
              <a:t>Agg</a:t>
            </a:r>
            <a:r>
              <a:rPr lang="en-US" dirty="0" smtClean="0"/>
              <a:t> 1</a:t>
            </a:r>
          </a:p>
          <a:p>
            <a:pPr lvl="1"/>
            <a:r>
              <a:rPr lang="en-US" dirty="0" err="1" smtClean="0"/>
              <a:t>Agg</a:t>
            </a:r>
            <a:r>
              <a:rPr lang="en-US" dirty="0" smtClean="0"/>
              <a:t> 2</a:t>
            </a:r>
          </a:p>
          <a:p>
            <a:r>
              <a:rPr lang="en-US" dirty="0" smtClean="0"/>
              <a:t>Record all the totals from each batch’s tally sheets on the aggregation sheets, then total the totals.</a:t>
            </a:r>
          </a:p>
        </p:txBody>
      </p:sp>
      <p:pic>
        <p:nvPicPr>
          <p:cNvPr id="5" name="Content Placeholder 4" descr="for-web-tally-team-tally-ho.jpg"/>
          <p:cNvPicPr>
            <a:picLocks noGrp="1" noChangeAspect="1"/>
          </p:cNvPicPr>
          <p:nvPr>
            <p:ph sz="half" idx="2"/>
          </p:nvPr>
        </p:nvPicPr>
        <p:blipFill>
          <a:blip r:embed="rId3"/>
          <a:stretch>
            <a:fillRect/>
          </a:stretch>
        </p:blipFill>
        <p:spPr>
          <a:xfrm>
            <a:off x="3276600" y="1447800"/>
            <a:ext cx="4380018" cy="3314214"/>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1263</Words>
  <Application>Microsoft Office PowerPoint</Application>
  <PresentationFormat>On-screen Show (4:3)</PresentationFormat>
  <Paragraphs>105</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Rocky Mountain Method</vt:lpstr>
      <vt:lpstr>Three Steps of Hand Counting</vt:lpstr>
      <vt:lpstr>How Many People Do You Need?</vt:lpstr>
      <vt:lpstr>Where do you put them?</vt:lpstr>
      <vt:lpstr>Batching</vt:lpstr>
      <vt:lpstr>Tallying</vt:lpstr>
      <vt:lpstr>Tally Caller and Watcher</vt:lpstr>
      <vt:lpstr>Tally 1 and Tally 2</vt:lpstr>
      <vt:lpstr>Aggregating</vt:lpstr>
      <vt:lpstr>Aggregation Caller and Watcher</vt:lpstr>
      <vt:lpstr>Agg 1 and Agg 2</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Rocky Mountain Method</dc:title>
  <dc:creator>Albion Designs</dc:creator>
  <cp:lastModifiedBy>Albion Designs</cp:lastModifiedBy>
  <cp:revision>3</cp:revision>
  <dcterms:created xsi:type="dcterms:W3CDTF">2026-05-21T14:39:28Z</dcterms:created>
  <dcterms:modified xsi:type="dcterms:W3CDTF">2026-05-22T00:05:09Z</dcterms:modified>
</cp:coreProperties>
</file>